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4EAB6E-23E3-4C66-9843-B94FF0F6A40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E351146-A1F9-40EC-A138-0833433542CB}">
      <dgm:prSet phldrT="[Текст]"/>
      <dgm:spPr/>
      <dgm:t>
        <a:bodyPr/>
        <a:lstStyle/>
        <a:p>
          <a:r>
            <a:rPr lang="uk-UA" dirty="0" smtClean="0">
              <a:effectLst/>
            </a:rPr>
            <a:t>поглиблює </a:t>
          </a:r>
          <a:r>
            <a:rPr lang="uk-UA" dirty="0" err="1" smtClean="0">
              <a:effectLst/>
            </a:rPr>
            <a:t>загальнофілологічну</a:t>
          </a:r>
          <a:r>
            <a:rPr lang="uk-UA" dirty="0" smtClean="0">
              <a:effectLst/>
            </a:rPr>
            <a:t> підготовку майбутніх вчителів іспанської мови та літератури</a:t>
          </a:r>
          <a:endParaRPr lang="ru-RU" dirty="0">
            <a:effectLst/>
          </a:endParaRPr>
        </a:p>
      </dgm:t>
    </dgm:pt>
    <dgm:pt modelId="{3B3A7EFD-84B5-4ED1-AF38-A887C2D6CA7C}" type="parTrans" cxnId="{D9602EDF-7F0C-470D-94E9-49CB76D68C88}">
      <dgm:prSet/>
      <dgm:spPr/>
      <dgm:t>
        <a:bodyPr/>
        <a:lstStyle/>
        <a:p>
          <a:endParaRPr lang="ru-RU">
            <a:effectLst/>
          </a:endParaRPr>
        </a:p>
      </dgm:t>
    </dgm:pt>
    <dgm:pt modelId="{35A14EC2-9E0D-44C1-906B-760093CB16D8}" type="sibTrans" cxnId="{D9602EDF-7F0C-470D-94E9-49CB76D68C88}">
      <dgm:prSet/>
      <dgm:spPr/>
      <dgm:t>
        <a:bodyPr/>
        <a:lstStyle/>
        <a:p>
          <a:endParaRPr lang="ru-RU">
            <a:effectLst/>
          </a:endParaRPr>
        </a:p>
      </dgm:t>
    </dgm:pt>
    <dgm:pt modelId="{A14CFDB5-412E-4E7A-B1C1-071869264349}">
      <dgm:prSet phldrT="[Текст]"/>
      <dgm:spPr/>
      <dgm:t>
        <a:bodyPr/>
        <a:lstStyle/>
        <a:p>
          <a:r>
            <a:rPr lang="uk-UA" dirty="0" smtClean="0">
              <a:effectLst/>
            </a:rPr>
            <a:t>сприяє формуванню лінгвокраїнознавчої, літературознавчої та соціокультурної компетенції</a:t>
          </a:r>
          <a:endParaRPr lang="ru-RU" dirty="0">
            <a:effectLst/>
          </a:endParaRPr>
        </a:p>
      </dgm:t>
    </dgm:pt>
    <dgm:pt modelId="{E62F64C4-ACFA-430C-8AFF-1CD1EF8788FD}" type="parTrans" cxnId="{B528A0F4-D3A0-43C5-83C6-0EF9A67E6E68}">
      <dgm:prSet/>
      <dgm:spPr/>
      <dgm:t>
        <a:bodyPr/>
        <a:lstStyle/>
        <a:p>
          <a:endParaRPr lang="ru-RU">
            <a:effectLst/>
          </a:endParaRPr>
        </a:p>
      </dgm:t>
    </dgm:pt>
    <dgm:pt modelId="{0E4E2901-1751-460C-80E6-7D4AB6EC3C44}" type="sibTrans" cxnId="{B528A0F4-D3A0-43C5-83C6-0EF9A67E6E68}">
      <dgm:prSet/>
      <dgm:spPr/>
      <dgm:t>
        <a:bodyPr/>
        <a:lstStyle/>
        <a:p>
          <a:endParaRPr lang="ru-RU">
            <a:effectLst/>
          </a:endParaRPr>
        </a:p>
      </dgm:t>
    </dgm:pt>
    <dgm:pt modelId="{A8899FF6-324C-45F3-AF5B-86CE3C29A2A9}">
      <dgm:prSet phldrT="[Текст]"/>
      <dgm:spPr/>
      <dgm:t>
        <a:bodyPr/>
        <a:lstStyle/>
        <a:p>
          <a:r>
            <a:rPr lang="uk-UA" dirty="0" smtClean="0">
              <a:effectLst/>
            </a:rPr>
            <a:t>сприяє вдосконаленню навичок усного та писемного мовлення</a:t>
          </a:r>
          <a:endParaRPr lang="ru-RU" dirty="0">
            <a:effectLst/>
          </a:endParaRPr>
        </a:p>
      </dgm:t>
    </dgm:pt>
    <dgm:pt modelId="{109E54B5-9B1C-4825-8BAA-760D5DB1587A}" type="parTrans" cxnId="{ECF2BFDB-C96A-424C-914A-745B796A0644}">
      <dgm:prSet/>
      <dgm:spPr/>
      <dgm:t>
        <a:bodyPr/>
        <a:lstStyle/>
        <a:p>
          <a:endParaRPr lang="ru-RU">
            <a:effectLst/>
          </a:endParaRPr>
        </a:p>
      </dgm:t>
    </dgm:pt>
    <dgm:pt modelId="{9BFA8A82-7221-439D-8E8E-B77D3BF72658}" type="sibTrans" cxnId="{ECF2BFDB-C96A-424C-914A-745B796A0644}">
      <dgm:prSet/>
      <dgm:spPr/>
      <dgm:t>
        <a:bodyPr/>
        <a:lstStyle/>
        <a:p>
          <a:endParaRPr lang="ru-RU">
            <a:effectLst/>
          </a:endParaRPr>
        </a:p>
      </dgm:t>
    </dgm:pt>
    <dgm:pt modelId="{A268D9A0-BE3E-44F3-A975-717CF0B528D8}">
      <dgm:prSet phldrT="[Текст]"/>
      <dgm:spPr/>
      <dgm:t>
        <a:bodyPr/>
        <a:lstStyle/>
        <a:p>
          <a:r>
            <a:rPr lang="uk-UA" dirty="0" smtClean="0">
              <a:effectLst/>
            </a:rPr>
            <a:t>готує до дослідницької роботи в галузі лінгвістики. </a:t>
          </a:r>
          <a:endParaRPr lang="ru-RU" dirty="0">
            <a:effectLst/>
          </a:endParaRPr>
        </a:p>
      </dgm:t>
    </dgm:pt>
    <dgm:pt modelId="{70FEBCA3-E57C-4AEA-B910-1AD54380331B}" type="parTrans" cxnId="{33F9C44B-1301-4DB4-92A9-E6F82E1965B0}">
      <dgm:prSet/>
      <dgm:spPr/>
      <dgm:t>
        <a:bodyPr/>
        <a:lstStyle/>
        <a:p>
          <a:endParaRPr lang="ru-RU">
            <a:effectLst/>
          </a:endParaRPr>
        </a:p>
      </dgm:t>
    </dgm:pt>
    <dgm:pt modelId="{B506ABA7-423A-45CF-AB27-505A6F24CACD}" type="sibTrans" cxnId="{33F9C44B-1301-4DB4-92A9-E6F82E1965B0}">
      <dgm:prSet/>
      <dgm:spPr/>
      <dgm:t>
        <a:bodyPr/>
        <a:lstStyle/>
        <a:p>
          <a:endParaRPr lang="ru-RU">
            <a:effectLst/>
          </a:endParaRPr>
        </a:p>
      </dgm:t>
    </dgm:pt>
    <dgm:pt modelId="{86DA1869-E7F7-40D3-A98A-144C3D7864F0}" type="pres">
      <dgm:prSet presAssocID="{5B4EAB6E-23E3-4C66-9843-B94FF0F6A40D}" presName="diagram" presStyleCnt="0">
        <dgm:presLayoutVars>
          <dgm:dir/>
          <dgm:resizeHandles val="exact"/>
        </dgm:presLayoutVars>
      </dgm:prSet>
      <dgm:spPr/>
    </dgm:pt>
    <dgm:pt modelId="{217464AD-F580-4DD6-8775-B5E2DFBD855D}" type="pres">
      <dgm:prSet presAssocID="{CE351146-A1F9-40EC-A138-0833433542C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AB96F2-20E8-490D-A9C5-F21E243390F2}" type="pres">
      <dgm:prSet presAssocID="{35A14EC2-9E0D-44C1-906B-760093CB16D8}" presName="sibTrans" presStyleCnt="0"/>
      <dgm:spPr/>
    </dgm:pt>
    <dgm:pt modelId="{9D505B29-E507-4A22-AC2D-5B776B6472AD}" type="pres">
      <dgm:prSet presAssocID="{A14CFDB5-412E-4E7A-B1C1-07186926434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8C022F-0D5D-4F69-8EE1-5B24CC21E1EA}" type="pres">
      <dgm:prSet presAssocID="{0E4E2901-1751-460C-80E6-7D4AB6EC3C44}" presName="sibTrans" presStyleCnt="0"/>
      <dgm:spPr/>
    </dgm:pt>
    <dgm:pt modelId="{8415FAEA-1F57-4B22-9F21-6F0A03D973FA}" type="pres">
      <dgm:prSet presAssocID="{A8899FF6-324C-45F3-AF5B-86CE3C29A2A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099B7D-4F30-4B70-A6AE-11FC5E82E6F0}" type="pres">
      <dgm:prSet presAssocID="{9BFA8A82-7221-439D-8E8E-B77D3BF72658}" presName="sibTrans" presStyleCnt="0"/>
      <dgm:spPr/>
    </dgm:pt>
    <dgm:pt modelId="{0092119B-CD7E-4D25-A81A-59A5C5AD3DCC}" type="pres">
      <dgm:prSet presAssocID="{A268D9A0-BE3E-44F3-A975-717CF0B528D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E4D36C6-69AF-43A4-AC62-4B7737D5959E}" type="presOf" srcId="{5B4EAB6E-23E3-4C66-9843-B94FF0F6A40D}" destId="{86DA1869-E7F7-40D3-A98A-144C3D7864F0}" srcOrd="0" destOrd="0" presId="urn:microsoft.com/office/officeart/2005/8/layout/default"/>
    <dgm:cxn modelId="{D9602EDF-7F0C-470D-94E9-49CB76D68C88}" srcId="{5B4EAB6E-23E3-4C66-9843-B94FF0F6A40D}" destId="{CE351146-A1F9-40EC-A138-0833433542CB}" srcOrd="0" destOrd="0" parTransId="{3B3A7EFD-84B5-4ED1-AF38-A887C2D6CA7C}" sibTransId="{35A14EC2-9E0D-44C1-906B-760093CB16D8}"/>
    <dgm:cxn modelId="{7A22906D-A726-4A3D-8BB7-FA582D4A0596}" type="presOf" srcId="{A268D9A0-BE3E-44F3-A975-717CF0B528D8}" destId="{0092119B-CD7E-4D25-A81A-59A5C5AD3DCC}" srcOrd="0" destOrd="0" presId="urn:microsoft.com/office/officeart/2005/8/layout/default"/>
    <dgm:cxn modelId="{33F9C44B-1301-4DB4-92A9-E6F82E1965B0}" srcId="{5B4EAB6E-23E3-4C66-9843-B94FF0F6A40D}" destId="{A268D9A0-BE3E-44F3-A975-717CF0B528D8}" srcOrd="3" destOrd="0" parTransId="{70FEBCA3-E57C-4AEA-B910-1AD54380331B}" sibTransId="{B506ABA7-423A-45CF-AB27-505A6F24CACD}"/>
    <dgm:cxn modelId="{ECF2BFDB-C96A-424C-914A-745B796A0644}" srcId="{5B4EAB6E-23E3-4C66-9843-B94FF0F6A40D}" destId="{A8899FF6-324C-45F3-AF5B-86CE3C29A2A9}" srcOrd="2" destOrd="0" parTransId="{109E54B5-9B1C-4825-8BAA-760D5DB1587A}" sibTransId="{9BFA8A82-7221-439D-8E8E-B77D3BF72658}"/>
    <dgm:cxn modelId="{87C35860-A70E-415E-BBEA-AA0749242F22}" type="presOf" srcId="{A8899FF6-324C-45F3-AF5B-86CE3C29A2A9}" destId="{8415FAEA-1F57-4B22-9F21-6F0A03D973FA}" srcOrd="0" destOrd="0" presId="urn:microsoft.com/office/officeart/2005/8/layout/default"/>
    <dgm:cxn modelId="{296D4904-3AB2-495A-B390-85082C1F3CA3}" type="presOf" srcId="{CE351146-A1F9-40EC-A138-0833433542CB}" destId="{217464AD-F580-4DD6-8775-B5E2DFBD855D}" srcOrd="0" destOrd="0" presId="urn:microsoft.com/office/officeart/2005/8/layout/default"/>
    <dgm:cxn modelId="{B528A0F4-D3A0-43C5-83C6-0EF9A67E6E68}" srcId="{5B4EAB6E-23E3-4C66-9843-B94FF0F6A40D}" destId="{A14CFDB5-412E-4E7A-B1C1-071869264349}" srcOrd="1" destOrd="0" parTransId="{E62F64C4-ACFA-430C-8AFF-1CD1EF8788FD}" sibTransId="{0E4E2901-1751-460C-80E6-7D4AB6EC3C44}"/>
    <dgm:cxn modelId="{7869387F-F658-4B19-8864-BDAA498A6BE5}" type="presOf" srcId="{A14CFDB5-412E-4E7A-B1C1-071869264349}" destId="{9D505B29-E507-4A22-AC2D-5B776B6472AD}" srcOrd="0" destOrd="0" presId="urn:microsoft.com/office/officeart/2005/8/layout/default"/>
    <dgm:cxn modelId="{80CFED6C-0932-427B-AF9E-D2B17EDDB85D}" type="presParOf" srcId="{86DA1869-E7F7-40D3-A98A-144C3D7864F0}" destId="{217464AD-F580-4DD6-8775-B5E2DFBD855D}" srcOrd="0" destOrd="0" presId="urn:microsoft.com/office/officeart/2005/8/layout/default"/>
    <dgm:cxn modelId="{F3318292-7D3C-4D81-8379-C1F911BF2E32}" type="presParOf" srcId="{86DA1869-E7F7-40D3-A98A-144C3D7864F0}" destId="{7FAB96F2-20E8-490D-A9C5-F21E243390F2}" srcOrd="1" destOrd="0" presId="urn:microsoft.com/office/officeart/2005/8/layout/default"/>
    <dgm:cxn modelId="{9AC92C7E-74A4-4AFF-8C63-FF7F404DFADC}" type="presParOf" srcId="{86DA1869-E7F7-40D3-A98A-144C3D7864F0}" destId="{9D505B29-E507-4A22-AC2D-5B776B6472AD}" srcOrd="2" destOrd="0" presId="urn:microsoft.com/office/officeart/2005/8/layout/default"/>
    <dgm:cxn modelId="{CE9E9CD9-4034-462B-9561-D10932E33F50}" type="presParOf" srcId="{86DA1869-E7F7-40D3-A98A-144C3D7864F0}" destId="{468C022F-0D5D-4F69-8EE1-5B24CC21E1EA}" srcOrd="3" destOrd="0" presId="urn:microsoft.com/office/officeart/2005/8/layout/default"/>
    <dgm:cxn modelId="{B9C6D8D9-3389-4621-91D9-D20626E9A552}" type="presParOf" srcId="{86DA1869-E7F7-40D3-A98A-144C3D7864F0}" destId="{8415FAEA-1F57-4B22-9F21-6F0A03D973FA}" srcOrd="4" destOrd="0" presId="urn:microsoft.com/office/officeart/2005/8/layout/default"/>
    <dgm:cxn modelId="{C97CA67E-AAAB-4E16-A714-D88B1E363CD6}" type="presParOf" srcId="{86DA1869-E7F7-40D3-A98A-144C3D7864F0}" destId="{9B099B7D-4F30-4B70-A6AE-11FC5E82E6F0}" srcOrd="5" destOrd="0" presId="urn:microsoft.com/office/officeart/2005/8/layout/default"/>
    <dgm:cxn modelId="{583EAD59-20C4-40A2-91C3-4C874D745CAD}" type="presParOf" srcId="{86DA1869-E7F7-40D3-A98A-144C3D7864F0}" destId="{0092119B-CD7E-4D25-A81A-59A5C5AD3DC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7464AD-F580-4DD6-8775-B5E2DFBD855D}">
      <dsp:nvSpPr>
        <dsp:cNvPr id="0" name=""/>
        <dsp:cNvSpPr/>
      </dsp:nvSpPr>
      <dsp:spPr>
        <a:xfrm>
          <a:off x="798" y="413715"/>
          <a:ext cx="3112554" cy="1867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>
              <a:effectLst/>
            </a:rPr>
            <a:t>поглиблює </a:t>
          </a:r>
          <a:r>
            <a:rPr lang="uk-UA" sz="2300" kern="1200" dirty="0" err="1" smtClean="0">
              <a:effectLst/>
            </a:rPr>
            <a:t>загальнофілологічну</a:t>
          </a:r>
          <a:r>
            <a:rPr lang="uk-UA" sz="2300" kern="1200" dirty="0" smtClean="0">
              <a:effectLst/>
            </a:rPr>
            <a:t> підготовку майбутніх вчителів іспанської мови та літератури</a:t>
          </a:r>
          <a:endParaRPr lang="ru-RU" sz="2300" kern="1200" dirty="0">
            <a:effectLst/>
          </a:endParaRPr>
        </a:p>
      </dsp:txBody>
      <dsp:txXfrm>
        <a:off x="798" y="413715"/>
        <a:ext cx="3112554" cy="1867532"/>
      </dsp:txXfrm>
    </dsp:sp>
    <dsp:sp modelId="{9D505B29-E507-4A22-AC2D-5B776B6472AD}">
      <dsp:nvSpPr>
        <dsp:cNvPr id="0" name=""/>
        <dsp:cNvSpPr/>
      </dsp:nvSpPr>
      <dsp:spPr>
        <a:xfrm>
          <a:off x="3424607" y="413715"/>
          <a:ext cx="3112554" cy="1867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>
              <a:effectLst/>
            </a:rPr>
            <a:t>сприяє формуванню лінгвокраїнознавчої, літературознавчої та соціокультурної компетенції</a:t>
          </a:r>
          <a:endParaRPr lang="ru-RU" sz="2300" kern="1200" dirty="0">
            <a:effectLst/>
          </a:endParaRPr>
        </a:p>
      </dsp:txBody>
      <dsp:txXfrm>
        <a:off x="3424607" y="413715"/>
        <a:ext cx="3112554" cy="1867532"/>
      </dsp:txXfrm>
    </dsp:sp>
    <dsp:sp modelId="{8415FAEA-1F57-4B22-9F21-6F0A03D973FA}">
      <dsp:nvSpPr>
        <dsp:cNvPr id="0" name=""/>
        <dsp:cNvSpPr/>
      </dsp:nvSpPr>
      <dsp:spPr>
        <a:xfrm>
          <a:off x="798" y="2592503"/>
          <a:ext cx="3112554" cy="1867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>
              <a:effectLst/>
            </a:rPr>
            <a:t>сприяє вдосконаленню навичок усного та писемного мовлення</a:t>
          </a:r>
          <a:endParaRPr lang="ru-RU" sz="2300" kern="1200" dirty="0">
            <a:effectLst/>
          </a:endParaRPr>
        </a:p>
      </dsp:txBody>
      <dsp:txXfrm>
        <a:off x="798" y="2592503"/>
        <a:ext cx="3112554" cy="1867532"/>
      </dsp:txXfrm>
    </dsp:sp>
    <dsp:sp modelId="{0092119B-CD7E-4D25-A81A-59A5C5AD3DCC}">
      <dsp:nvSpPr>
        <dsp:cNvPr id="0" name=""/>
        <dsp:cNvSpPr/>
      </dsp:nvSpPr>
      <dsp:spPr>
        <a:xfrm>
          <a:off x="3424607" y="2592503"/>
          <a:ext cx="3112554" cy="1867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>
              <a:effectLst/>
            </a:rPr>
            <a:t>готує до дослідницької роботи в галузі лінгвістики. </a:t>
          </a:r>
          <a:endParaRPr lang="ru-RU" sz="2300" kern="1200" dirty="0">
            <a:effectLst/>
          </a:endParaRPr>
        </a:p>
      </dsp:txBody>
      <dsp:txXfrm>
        <a:off x="3424607" y="2592503"/>
        <a:ext cx="3112554" cy="18675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B935-0D2C-4ED1-AE8F-0F03EAD8182A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8C19BC79-BF87-4D36-9EC9-A854600F99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693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B935-0D2C-4ED1-AE8F-0F03EAD8182A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8C19BC79-BF87-4D36-9EC9-A854600F99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096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B935-0D2C-4ED1-AE8F-0F03EAD8182A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8C19BC79-BF87-4D36-9EC9-A854600F99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252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B935-0D2C-4ED1-AE8F-0F03EAD8182A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C19BC79-BF87-4D36-9EC9-A854600F9984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346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B935-0D2C-4ED1-AE8F-0F03EAD8182A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C19BC79-BF87-4D36-9EC9-A854600F99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537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B935-0D2C-4ED1-AE8F-0F03EAD8182A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9BC79-BF87-4D36-9EC9-A854600F99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856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B935-0D2C-4ED1-AE8F-0F03EAD8182A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9BC79-BF87-4D36-9EC9-A854600F99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928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B935-0D2C-4ED1-AE8F-0F03EAD8182A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9BC79-BF87-4D36-9EC9-A854600F99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607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9578B935-0D2C-4ED1-AE8F-0F03EAD8182A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8C19BC79-BF87-4D36-9EC9-A854600F99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323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B935-0D2C-4ED1-AE8F-0F03EAD8182A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9BC79-BF87-4D36-9EC9-A854600F99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610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B935-0D2C-4ED1-AE8F-0F03EAD8182A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8C19BC79-BF87-4D36-9EC9-A854600F99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58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B935-0D2C-4ED1-AE8F-0F03EAD8182A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9BC79-BF87-4D36-9EC9-A854600F99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917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B935-0D2C-4ED1-AE8F-0F03EAD8182A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9BC79-BF87-4D36-9EC9-A854600F99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285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B935-0D2C-4ED1-AE8F-0F03EAD8182A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9BC79-BF87-4D36-9EC9-A854600F99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96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B935-0D2C-4ED1-AE8F-0F03EAD8182A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9BC79-BF87-4D36-9EC9-A854600F99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980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B935-0D2C-4ED1-AE8F-0F03EAD8182A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9BC79-BF87-4D36-9EC9-A854600F99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47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B935-0D2C-4ED1-AE8F-0F03EAD8182A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9BC79-BF87-4D36-9EC9-A854600F99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745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8B935-0D2C-4ED1-AE8F-0F03EAD8182A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9BC79-BF87-4D36-9EC9-A854600F99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0280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39" r:id="rId1"/>
    <p:sldLayoutId id="2147484240" r:id="rId2"/>
    <p:sldLayoutId id="2147484241" r:id="rId3"/>
    <p:sldLayoutId id="2147484242" r:id="rId4"/>
    <p:sldLayoutId id="2147484243" r:id="rId5"/>
    <p:sldLayoutId id="2147484244" r:id="rId6"/>
    <p:sldLayoutId id="2147484245" r:id="rId7"/>
    <p:sldLayoutId id="2147484246" r:id="rId8"/>
    <p:sldLayoutId id="2147484247" r:id="rId9"/>
    <p:sldLayoutId id="2147484248" r:id="rId10"/>
    <p:sldLayoutId id="2147484249" r:id="rId11"/>
    <p:sldLayoutId id="2147484250" r:id="rId12"/>
    <p:sldLayoutId id="2147484251" r:id="rId13"/>
    <p:sldLayoutId id="2147484252" r:id="rId14"/>
    <p:sldLayoutId id="2147484253" r:id="rId15"/>
    <p:sldLayoutId id="2147484254" r:id="rId16"/>
    <p:sldLayoutId id="2147484255" r:id="rId17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0322" y="2788573"/>
            <a:ext cx="8144134" cy="1373070"/>
          </a:xfrm>
        </p:spPr>
        <p:txBody>
          <a:bodyPr/>
          <a:lstStyle/>
          <a:p>
            <a:r>
              <a:rPr lang="uk-UA" sz="4000" i="1" dirty="0">
                <a:latin typeface="Candara" panose="020E0502030303020204" pitchFamily="34" charset="0"/>
              </a:rPr>
              <a:t>ПРЕЗЕНТАЦІЯ </a:t>
            </a:r>
            <a:r>
              <a:rPr lang="uk-UA" sz="4000" i="1" dirty="0" smtClean="0">
                <a:latin typeface="Candara" panose="020E0502030303020204" pitchFamily="34" charset="0"/>
              </a:rPr>
              <a:t>КУРСУ</a:t>
            </a:r>
            <a:r>
              <a:rPr lang="ru-RU" sz="4000" dirty="0">
                <a:latin typeface="Candara" panose="020E0502030303020204" pitchFamily="34" charset="0"/>
              </a:rPr>
              <a:t/>
            </a:r>
            <a:br>
              <a:rPr lang="ru-RU" sz="4000" dirty="0">
                <a:latin typeface="Candara" panose="020E0502030303020204" pitchFamily="34" charset="0"/>
              </a:rPr>
            </a:br>
            <a:r>
              <a:rPr lang="uk-UA" b="1" dirty="0">
                <a:latin typeface="Candara" panose="020E0502030303020204" pitchFamily="34" charset="0"/>
              </a:rPr>
              <a:t>«</a:t>
            </a:r>
            <a:r>
              <a:rPr lang="uk-UA" b="1" dirty="0" smtClean="0">
                <a:latin typeface="Candara" panose="020E0502030303020204" pitchFamily="34" charset="0"/>
              </a:rPr>
              <a:t>ІНТЕРПРЕТАЦІЯ </a:t>
            </a:r>
            <a:r>
              <a:rPr lang="uk-UA" b="1" dirty="0">
                <a:latin typeface="Candara" panose="020E0502030303020204" pitchFamily="34" charset="0"/>
              </a:rPr>
              <a:t>ХУДОЖНЬОГО ТЕКСТУ</a:t>
            </a:r>
            <a:r>
              <a:rPr lang="uk-UA" b="1" dirty="0" smtClean="0">
                <a:latin typeface="Candara" panose="020E0502030303020204" pitchFamily="34" charset="0"/>
              </a:rPr>
              <a:t>»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8912" y="4394039"/>
            <a:ext cx="8385544" cy="1117687"/>
          </a:xfrm>
        </p:spPr>
        <p:txBody>
          <a:bodyPr>
            <a:normAutofit/>
          </a:bodyPr>
          <a:lstStyle/>
          <a:p>
            <a:r>
              <a:rPr lang="ru-RU" sz="2400" i="1" dirty="0">
                <a:latin typeface="Candara" panose="020E0502030303020204" pitchFamily="34" charset="0"/>
              </a:rPr>
              <a:t>кандидата </a:t>
            </a:r>
            <a:r>
              <a:rPr lang="ru-RU" sz="2400" i="1" dirty="0" err="1">
                <a:latin typeface="Candara" panose="020E0502030303020204" pitchFamily="34" charset="0"/>
              </a:rPr>
              <a:t>філологічних</a:t>
            </a:r>
            <a:r>
              <a:rPr lang="ru-RU" sz="2400" i="1" dirty="0">
                <a:latin typeface="Candara" panose="020E0502030303020204" pitchFamily="34" charset="0"/>
              </a:rPr>
              <a:t> наук, доцента Ткаченко Л.Л.</a:t>
            </a:r>
          </a:p>
        </p:txBody>
      </p:sp>
      <p:pic>
        <p:nvPicPr>
          <p:cNvPr id="1030" name="Picture 6" descr="Герб и флаг Испании: отражение истории страны | «Дипломат-Консалтинг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8605" y="2338442"/>
            <a:ext cx="3083395" cy="2055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1267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latin typeface="Candara Light" panose="020E0502030303020204" pitchFamily="34" charset="0"/>
              </a:rPr>
              <a:t>З необхідністю інтерпретації слів співрозмовника ми стикаємося у повсякденному житті.</a:t>
            </a:r>
            <a:endParaRPr lang="ru-RU" dirty="0">
              <a:latin typeface="Candara Light" panose="020E0502030303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>
                <a:latin typeface="Candara" panose="020E0502030303020204" pitchFamily="34" charset="0"/>
              </a:rPr>
              <a:t>Наприклад</a:t>
            </a:r>
            <a:r>
              <a:rPr lang="uk-UA" dirty="0">
                <a:latin typeface="Candara" panose="020E0502030303020204" pitchFamily="34" charset="0"/>
              </a:rPr>
              <a:t>, висловлювання </a:t>
            </a:r>
            <a:endParaRPr lang="uk-UA" dirty="0" smtClean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uk-UA" b="1" i="1" dirty="0" smtClean="0">
                <a:latin typeface="Bookman Old Style" panose="02050604050505020204" pitchFamily="18" charset="0"/>
              </a:rPr>
              <a:t>“</a:t>
            </a:r>
            <a:r>
              <a:rPr lang="es-ES" b="1" i="1" dirty="0">
                <a:latin typeface="Bookman Old Style" panose="02050604050505020204" pitchFamily="18" charset="0"/>
              </a:rPr>
              <a:t>Juan era pobre</a:t>
            </a:r>
            <a:r>
              <a:rPr lang="uk-UA" b="1" i="1" dirty="0">
                <a:latin typeface="Bookman Old Style" panose="02050604050505020204" pitchFamily="18" charset="0"/>
              </a:rPr>
              <a:t>, </a:t>
            </a:r>
            <a:r>
              <a:rPr lang="es-ES" b="1" i="1" dirty="0">
                <a:latin typeface="Bookman Old Style" panose="02050604050505020204" pitchFamily="18" charset="0"/>
              </a:rPr>
              <a:t>pero honrado</a:t>
            </a:r>
            <a:r>
              <a:rPr lang="uk-UA" b="1" i="1" dirty="0">
                <a:latin typeface="Bookman Old Style" panose="02050604050505020204" pitchFamily="18" charset="0"/>
              </a:rPr>
              <a:t>” </a:t>
            </a:r>
            <a:r>
              <a:rPr lang="uk-UA" dirty="0" smtClean="0">
                <a:latin typeface="Candara" panose="020E0502030303020204" pitchFamily="34" charset="0"/>
              </a:rPr>
              <a:t>можна зрозуміти</a:t>
            </a:r>
            <a:r>
              <a:rPr lang="uk-UA" dirty="0">
                <a:latin typeface="Candara" panose="020E0502030303020204" pitchFamily="34" charset="0"/>
              </a:rPr>
              <a:t>: </a:t>
            </a:r>
            <a:endParaRPr lang="uk-UA" dirty="0" smtClean="0"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uk-UA" dirty="0" smtClean="0"/>
          </a:p>
          <a:p>
            <a:r>
              <a:rPr lang="es-ES" i="1" dirty="0" smtClean="0">
                <a:latin typeface="Bookman Old Style" panose="02050604050505020204" pitchFamily="18" charset="0"/>
              </a:rPr>
              <a:t>a</a:t>
            </a:r>
            <a:r>
              <a:rPr lang="uk-UA" i="1" dirty="0">
                <a:latin typeface="Bookman Old Style" panose="02050604050505020204" pitchFamily="18" charset="0"/>
              </a:rPr>
              <a:t>. </a:t>
            </a:r>
            <a:r>
              <a:rPr lang="es-ES" i="1" dirty="0">
                <a:latin typeface="Bookman Old Style" panose="02050604050505020204" pitchFamily="18" charset="0"/>
              </a:rPr>
              <a:t>La pobreza est</a:t>
            </a:r>
            <a:r>
              <a:rPr lang="uk-UA" i="1" dirty="0">
                <a:latin typeface="Bookman Old Style" panose="02050604050505020204" pitchFamily="18" charset="0"/>
              </a:rPr>
              <a:t>á </a:t>
            </a:r>
            <a:r>
              <a:rPr lang="es-ES" i="1" dirty="0">
                <a:latin typeface="Bookman Old Style" panose="02050604050505020204" pitchFamily="18" charset="0"/>
              </a:rPr>
              <a:t>asociada con la deshonestidad</a:t>
            </a:r>
            <a:r>
              <a:rPr lang="uk-UA" i="1" dirty="0">
                <a:latin typeface="Bookman Old Style" panose="02050604050505020204" pitchFamily="18" charset="0"/>
              </a:rPr>
              <a:t>; </a:t>
            </a:r>
            <a:endParaRPr lang="uk-UA" i="1" dirty="0" smtClean="0">
              <a:latin typeface="Bookman Old Style" panose="02050604050505020204" pitchFamily="18" charset="0"/>
            </a:endParaRPr>
          </a:p>
          <a:p>
            <a:r>
              <a:rPr lang="es-ES" i="1" dirty="0" smtClean="0">
                <a:latin typeface="Bookman Old Style" panose="02050604050505020204" pitchFamily="18" charset="0"/>
              </a:rPr>
              <a:t>b</a:t>
            </a:r>
            <a:r>
              <a:rPr lang="uk-UA" i="1" dirty="0">
                <a:latin typeface="Bookman Old Style" panose="02050604050505020204" pitchFamily="18" charset="0"/>
              </a:rPr>
              <a:t>. </a:t>
            </a:r>
            <a:r>
              <a:rPr lang="es-ES" i="1" dirty="0">
                <a:latin typeface="Bookman Old Style" panose="02050604050505020204" pitchFamily="18" charset="0"/>
              </a:rPr>
              <a:t>Los pobres generalmente no son honrados</a:t>
            </a:r>
            <a:r>
              <a:rPr lang="uk-UA" i="1" dirty="0">
                <a:latin typeface="Bookman Old Style" panose="02050604050505020204" pitchFamily="18" charset="0"/>
              </a:rPr>
              <a:t>; </a:t>
            </a:r>
            <a:endParaRPr lang="uk-UA" i="1" dirty="0" smtClean="0">
              <a:latin typeface="Bookman Old Style" panose="02050604050505020204" pitchFamily="18" charset="0"/>
            </a:endParaRPr>
          </a:p>
          <a:p>
            <a:r>
              <a:rPr lang="es-ES" i="1" dirty="0" smtClean="0">
                <a:latin typeface="Bookman Old Style" panose="02050604050505020204" pitchFamily="18" charset="0"/>
              </a:rPr>
              <a:t>c</a:t>
            </a:r>
            <a:r>
              <a:rPr lang="uk-UA" i="1" dirty="0">
                <a:latin typeface="Bookman Old Style" panose="02050604050505020204" pitchFamily="18" charset="0"/>
              </a:rPr>
              <a:t>. </a:t>
            </a:r>
            <a:r>
              <a:rPr lang="es-ES" i="1" dirty="0">
                <a:latin typeface="Bookman Old Style" panose="02050604050505020204" pitchFamily="18" charset="0"/>
              </a:rPr>
              <a:t>Pobreza y honradez tienden a excluirse</a:t>
            </a:r>
            <a:r>
              <a:rPr lang="uk-UA" i="1" dirty="0">
                <a:latin typeface="Bookman Old Style" panose="02050604050505020204" pitchFamily="18" charset="0"/>
              </a:rPr>
              <a:t>; </a:t>
            </a:r>
            <a:endParaRPr lang="uk-UA" i="1" dirty="0" smtClean="0">
              <a:latin typeface="Bookman Old Style" panose="02050604050505020204" pitchFamily="18" charset="0"/>
            </a:endParaRPr>
          </a:p>
          <a:p>
            <a:r>
              <a:rPr lang="es-ES" i="1" dirty="0" smtClean="0">
                <a:latin typeface="Bookman Old Style" panose="02050604050505020204" pitchFamily="18" charset="0"/>
              </a:rPr>
              <a:t>d</a:t>
            </a:r>
            <a:r>
              <a:rPr lang="uk-UA" i="1" dirty="0">
                <a:latin typeface="Bookman Old Style" panose="02050604050505020204" pitchFamily="18" charset="0"/>
              </a:rPr>
              <a:t>. </a:t>
            </a:r>
            <a:r>
              <a:rPr lang="es-ES" i="1" dirty="0">
                <a:latin typeface="Bookman Old Style" panose="02050604050505020204" pitchFamily="18" charset="0"/>
              </a:rPr>
              <a:t>La pobreza obedece a un comportamiento virtuoso</a:t>
            </a:r>
            <a:r>
              <a:rPr lang="uk-UA" i="1" dirty="0">
                <a:latin typeface="Bookman Old Style" panose="02050604050505020204" pitchFamily="18" charset="0"/>
              </a:rPr>
              <a:t>.</a:t>
            </a:r>
            <a:endParaRPr lang="ru-RU" i="1" dirty="0">
              <a:latin typeface="Bookman Old Style" panose="020506040505050202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4432" y="2455744"/>
            <a:ext cx="2302946" cy="4140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312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dirty="0">
                <a:latin typeface="Candara" panose="020E0502030303020204" pitchFamily="34" charset="0"/>
              </a:rPr>
              <a:t>При аналізі художнього тексту використовується ціла низка прийомів, які і складають зміст курсу «Інтерпретації художнього тексту».</a:t>
            </a:r>
            <a:endParaRPr lang="ru-RU" sz="2400" dirty="0">
              <a:latin typeface="Candara" panose="020E0502030303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>
                <a:latin typeface="Candara" panose="020E0502030303020204" pitchFamily="34" charset="0"/>
              </a:rPr>
              <a:t>Вміння </a:t>
            </a:r>
            <a:r>
              <a:rPr lang="uk-UA" sz="2800" dirty="0">
                <a:latin typeface="Candara" panose="020E0502030303020204" pitchFamily="34" charset="0"/>
              </a:rPr>
              <a:t>правильно інтерпретувати – людська властивість, бо, як показує Стівен </a:t>
            </a:r>
            <a:r>
              <a:rPr lang="uk-UA" sz="2800" dirty="0" err="1">
                <a:latin typeface="Candara" panose="020E0502030303020204" pitchFamily="34" charset="0"/>
              </a:rPr>
              <a:t>Пінкер</a:t>
            </a:r>
            <a:r>
              <a:rPr lang="uk-UA" sz="2800" dirty="0">
                <a:latin typeface="Candara" panose="020E0502030303020204" pitchFamily="34" charset="0"/>
              </a:rPr>
              <a:t> у своїй праці </a:t>
            </a:r>
            <a:r>
              <a:rPr lang="es-ES_tradnl" sz="2800" i="1" dirty="0">
                <a:latin typeface="Bookman Old Style" panose="02050604050505020204" pitchFamily="18" charset="0"/>
              </a:rPr>
              <a:t>The language instinct</a:t>
            </a:r>
            <a:r>
              <a:rPr lang="es-ES_tradnl" sz="2800" dirty="0">
                <a:latin typeface="Candara" panose="020E0502030303020204" pitchFamily="34" charset="0"/>
              </a:rPr>
              <a:t>, </a:t>
            </a:r>
            <a:r>
              <a:rPr lang="uk-UA" sz="2800" dirty="0">
                <a:latin typeface="Candara" panose="020E0502030303020204" pitchFamily="34" charset="0"/>
              </a:rPr>
              <a:t>комп’ютеру важко обрати правильну інтерпретацію такого простого речення, як  </a:t>
            </a:r>
            <a:endParaRPr lang="uk-UA" sz="2800" dirty="0" smtClean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es-MX" sz="2800" b="1" i="1" dirty="0" smtClean="0">
                <a:latin typeface="Bookman Old Style" panose="02050604050505020204" pitchFamily="18" charset="0"/>
              </a:rPr>
              <a:t>Time </a:t>
            </a:r>
            <a:r>
              <a:rPr lang="es-MX" sz="2800" b="1" i="1" dirty="0">
                <a:latin typeface="Bookman Old Style" panose="02050604050505020204" pitchFamily="18" charset="0"/>
              </a:rPr>
              <a:t>flies like an arrow </a:t>
            </a:r>
            <a:r>
              <a:rPr lang="uk-UA" sz="2800" dirty="0">
                <a:latin typeface="Candara" panose="020E0502030303020204" pitchFamily="34" charset="0"/>
              </a:rPr>
              <a:t>(«</a:t>
            </a:r>
            <a:r>
              <a:rPr lang="uk-UA" sz="2800" i="1" dirty="0">
                <a:latin typeface="Candara" panose="020E0502030303020204" pitchFamily="34" charset="0"/>
              </a:rPr>
              <a:t>Час летить, наче стріла</a:t>
            </a:r>
            <a:r>
              <a:rPr lang="uk-UA" sz="2800" dirty="0">
                <a:latin typeface="Candara" panose="020E0502030303020204" pitchFamily="34" charset="0"/>
              </a:rPr>
              <a:t>»),</a:t>
            </a:r>
            <a:r>
              <a:rPr lang="uk-UA" sz="2800" i="1" dirty="0">
                <a:latin typeface="Candara" panose="020E0502030303020204" pitchFamily="34" charset="0"/>
              </a:rPr>
              <a:t> </a:t>
            </a:r>
            <a:r>
              <a:rPr lang="uk-UA" sz="2800" dirty="0">
                <a:latin typeface="Candara" panose="020E0502030303020204" pitchFamily="34" charset="0"/>
              </a:rPr>
              <a:t>тому програма пропонує користувачу 5 варіантів:</a:t>
            </a:r>
            <a:endParaRPr lang="ru-RU" sz="2800" dirty="0">
              <a:latin typeface="Candara" panose="020E0502030303020204" pitchFamily="34" charset="0"/>
            </a:endParaRPr>
          </a:p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074988">
            <a:off x="4894086" y="3416552"/>
            <a:ext cx="5024459" cy="4756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137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andara" panose="020E0502030303020204" pitchFamily="34" charset="0"/>
              </a:rPr>
              <a:t>5 вар</a:t>
            </a:r>
            <a:r>
              <a:rPr lang="uk-UA" dirty="0" err="1" smtClean="0">
                <a:latin typeface="Candara" panose="020E0502030303020204" pitchFamily="34" charset="0"/>
              </a:rPr>
              <a:t>іантів</a:t>
            </a:r>
            <a:r>
              <a:rPr lang="uk-UA" dirty="0">
                <a:latin typeface="Candara" panose="020E0502030303020204" pitchFamily="34" charset="0"/>
              </a:rPr>
              <a:t>:</a:t>
            </a:r>
            <a:endParaRPr lang="ru-RU" dirty="0">
              <a:latin typeface="Candara" panose="020E0502030303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661591"/>
          </a:xfrm>
        </p:spPr>
        <p:txBody>
          <a:bodyPr>
            <a:normAutofit fontScale="77500" lnSpcReduction="20000"/>
          </a:bodyPr>
          <a:lstStyle/>
          <a:p>
            <a:r>
              <a:rPr lang="es-ES_tradnl" sz="2300" i="1" dirty="0">
                <a:latin typeface="Bookman Old Style" panose="02050604050505020204" pitchFamily="18" charset="0"/>
              </a:rPr>
              <a:t>El tiempo vuela como una </a:t>
            </a:r>
            <a:r>
              <a:rPr lang="es-ES_tradnl" sz="2300" i="1" dirty="0" smtClean="0">
                <a:latin typeface="Bookman Old Style" panose="02050604050505020204" pitchFamily="18" charset="0"/>
              </a:rPr>
              <a:t>flecha</a:t>
            </a:r>
            <a:endParaRPr lang="uk-UA" sz="2300" i="1" dirty="0" smtClean="0">
              <a:latin typeface="Bookman Old Style" panose="02050604050505020204" pitchFamily="18" charset="0"/>
            </a:endParaRPr>
          </a:p>
          <a:p>
            <a:endParaRPr lang="ru-RU" sz="2300" dirty="0">
              <a:latin typeface="Bookman Old Style" panose="02050604050505020204" pitchFamily="18" charset="0"/>
            </a:endParaRPr>
          </a:p>
          <a:p>
            <a:r>
              <a:rPr lang="es-ES_tradnl" sz="2300" i="1" dirty="0">
                <a:latin typeface="Bookman Old Style" panose="02050604050505020204" pitchFamily="18" charset="0"/>
              </a:rPr>
              <a:t>Cronometra a las moscas como cronometras a una </a:t>
            </a:r>
            <a:r>
              <a:rPr lang="es-ES_tradnl" sz="2300" i="1" dirty="0" smtClean="0">
                <a:latin typeface="Bookman Old Style" panose="02050604050505020204" pitchFamily="18" charset="0"/>
              </a:rPr>
              <a:t>flecha</a:t>
            </a:r>
            <a:endParaRPr lang="uk-UA" sz="2300" i="1" dirty="0" smtClean="0">
              <a:latin typeface="Bookman Old Style" panose="02050604050505020204" pitchFamily="18" charset="0"/>
            </a:endParaRPr>
          </a:p>
          <a:p>
            <a:endParaRPr lang="ru-RU" sz="2300" dirty="0">
              <a:latin typeface="Bookman Old Style" panose="02050604050505020204" pitchFamily="18" charset="0"/>
            </a:endParaRPr>
          </a:p>
          <a:p>
            <a:r>
              <a:rPr lang="es-ES_tradnl" sz="2300" i="1" dirty="0">
                <a:latin typeface="Bookman Old Style" panose="02050604050505020204" pitchFamily="18" charset="0"/>
              </a:rPr>
              <a:t>Cronometra a las moscas como una flecha las </a:t>
            </a:r>
            <a:r>
              <a:rPr lang="es-ES_tradnl" sz="2300" i="1" dirty="0" smtClean="0">
                <a:latin typeface="Bookman Old Style" panose="02050604050505020204" pitchFamily="18" charset="0"/>
              </a:rPr>
              <a:t>cronometra</a:t>
            </a:r>
            <a:endParaRPr lang="uk-UA" sz="2300" i="1" dirty="0" smtClean="0">
              <a:latin typeface="Bookman Old Style" panose="02050604050505020204" pitchFamily="18" charset="0"/>
            </a:endParaRPr>
          </a:p>
          <a:p>
            <a:endParaRPr lang="ru-RU" sz="2300" dirty="0">
              <a:latin typeface="Bookman Old Style" panose="02050604050505020204" pitchFamily="18" charset="0"/>
            </a:endParaRPr>
          </a:p>
          <a:p>
            <a:r>
              <a:rPr lang="es-ES_tradnl" sz="2300" i="1" dirty="0">
                <a:latin typeface="Bookman Old Style" panose="02050604050505020204" pitchFamily="18" charset="0"/>
              </a:rPr>
              <a:t>Cronometra a las moscas que son como una </a:t>
            </a:r>
            <a:r>
              <a:rPr lang="es-ES_tradnl" sz="2300" i="1" dirty="0" smtClean="0">
                <a:latin typeface="Bookman Old Style" panose="02050604050505020204" pitchFamily="18" charset="0"/>
              </a:rPr>
              <a:t>flecha</a:t>
            </a:r>
            <a:endParaRPr lang="uk-UA" sz="2300" i="1" dirty="0" smtClean="0">
              <a:latin typeface="Bookman Old Style" panose="02050604050505020204" pitchFamily="18" charset="0"/>
            </a:endParaRPr>
          </a:p>
          <a:p>
            <a:endParaRPr lang="ru-RU" sz="2300" dirty="0">
              <a:latin typeface="Bookman Old Style" panose="02050604050505020204" pitchFamily="18" charset="0"/>
            </a:endParaRPr>
          </a:p>
          <a:p>
            <a:r>
              <a:rPr lang="es-ES_tradnl" sz="2300" i="1" dirty="0">
                <a:latin typeface="Bookman Old Style" panose="02050604050505020204" pitchFamily="18" charset="0"/>
              </a:rPr>
              <a:t>A las moscas tiempo les gusta una </a:t>
            </a:r>
            <a:r>
              <a:rPr lang="es-ES_tradnl" sz="2300" i="1" dirty="0" smtClean="0">
                <a:latin typeface="Bookman Old Style" panose="02050604050505020204" pitchFamily="18" charset="0"/>
              </a:rPr>
              <a:t>flecha</a:t>
            </a:r>
            <a:endParaRPr lang="uk-UA" sz="2300" i="1" dirty="0" smtClean="0">
              <a:latin typeface="Bookman Old Style" panose="02050604050505020204" pitchFamily="18" charset="0"/>
            </a:endParaRPr>
          </a:p>
          <a:p>
            <a:endParaRPr lang="ru-RU" sz="23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uk-UA" sz="2300" dirty="0">
                <a:latin typeface="Bookman Old Style" panose="02050604050505020204" pitchFamily="18" charset="0"/>
              </a:rPr>
              <a:t>(На чому базуються ці варіанти, на вашу думку?)</a:t>
            </a:r>
            <a:endParaRPr lang="ru-RU" sz="2300" dirty="0">
              <a:latin typeface="Bookman Old Style" panose="020506040505050202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198596">
            <a:off x="5805835" y="1091264"/>
            <a:ext cx="2833296" cy="274451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35046">
            <a:off x="9452274" y="1879886"/>
            <a:ext cx="2086794" cy="278239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50354" flipH="1">
            <a:off x="10750787" y="1774400"/>
            <a:ext cx="1173585" cy="156478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000" y="3774040"/>
            <a:ext cx="2414182" cy="290670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77879">
            <a:off x="7209694" y="3555818"/>
            <a:ext cx="1429487" cy="190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597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300" dirty="0">
                <a:latin typeface="Candara" panose="020E0502030303020204" pitchFamily="34" charset="0"/>
              </a:rPr>
              <a:t>З художнім текстом справа набагато складніша.</a:t>
            </a:r>
            <a:endParaRPr lang="ru-RU" sz="3300" dirty="0">
              <a:latin typeface="Candara" panose="020E0502030303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0321" y="2048256"/>
            <a:ext cx="9613861" cy="427939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sz="2600" dirty="0" smtClean="0">
                <a:latin typeface="Candara" panose="020E0502030303020204" pitchFamily="34" charset="0"/>
              </a:rPr>
              <a:t>Для </a:t>
            </a:r>
            <a:r>
              <a:rPr lang="uk-UA" sz="2600" dirty="0">
                <a:latin typeface="Candara" panose="020E0502030303020204" pitchFamily="34" charset="0"/>
              </a:rPr>
              <a:t>визначення </a:t>
            </a:r>
            <a:r>
              <a:rPr lang="uk-UA" sz="2600" b="1" dirty="0">
                <a:latin typeface="Candara" panose="020E0502030303020204" pitchFamily="34" charset="0"/>
              </a:rPr>
              <a:t>наміру</a:t>
            </a:r>
            <a:r>
              <a:rPr lang="uk-UA" sz="2600" dirty="0">
                <a:latin typeface="Candara" panose="020E0502030303020204" pitchFamily="34" charset="0"/>
              </a:rPr>
              <a:t> автора потрібно </a:t>
            </a:r>
            <a:r>
              <a:rPr lang="uk-UA" sz="2600" dirty="0" smtClean="0">
                <a:latin typeface="Candara" panose="020E0502030303020204" pitchFamily="34" charset="0"/>
              </a:rPr>
              <a:t>враховувати:</a:t>
            </a:r>
          </a:p>
          <a:p>
            <a:pPr marL="0" indent="0">
              <a:buNone/>
            </a:pPr>
            <a:endParaRPr lang="uk-UA" sz="2600" dirty="0" smtClean="0">
              <a:latin typeface="Candara" panose="020E0502030303020204" pitchFamily="34" charset="0"/>
            </a:endParaRPr>
          </a:p>
          <a:p>
            <a:r>
              <a:rPr lang="uk-UA" sz="2600" dirty="0" smtClean="0">
                <a:latin typeface="Candara" panose="020E0502030303020204" pitchFamily="34" charset="0"/>
              </a:rPr>
              <a:t> </a:t>
            </a:r>
            <a:r>
              <a:rPr lang="uk-UA" sz="2600" dirty="0">
                <a:latin typeface="Candara" panose="020E0502030303020204" pitchFamily="34" charset="0"/>
              </a:rPr>
              <a:t>історичний контекст написання </a:t>
            </a:r>
            <a:r>
              <a:rPr lang="uk-UA" sz="2600" dirty="0" smtClean="0">
                <a:latin typeface="Candara" panose="020E0502030303020204" pitchFamily="34" charset="0"/>
              </a:rPr>
              <a:t>твору</a:t>
            </a:r>
          </a:p>
          <a:p>
            <a:r>
              <a:rPr lang="uk-UA" sz="2600" dirty="0" smtClean="0">
                <a:latin typeface="Candara" panose="020E0502030303020204" pitchFamily="34" charset="0"/>
              </a:rPr>
              <a:t>компоненти </a:t>
            </a:r>
            <a:r>
              <a:rPr lang="uk-UA" sz="2600" dirty="0">
                <a:latin typeface="Candara" panose="020E0502030303020204" pitchFamily="34" charset="0"/>
              </a:rPr>
              <a:t>його зовнішньої та внутрішньої </a:t>
            </a:r>
            <a:r>
              <a:rPr lang="uk-UA" sz="2600" dirty="0" smtClean="0">
                <a:latin typeface="Candara" panose="020E0502030303020204" pitchFamily="34" charset="0"/>
              </a:rPr>
              <a:t>організації</a:t>
            </a:r>
          </a:p>
          <a:p>
            <a:r>
              <a:rPr lang="uk-UA" sz="2600" dirty="0" smtClean="0">
                <a:latin typeface="Candara" panose="020E0502030303020204" pitchFamily="34" charset="0"/>
              </a:rPr>
              <a:t>художні образи</a:t>
            </a:r>
          </a:p>
          <a:p>
            <a:r>
              <a:rPr lang="uk-UA" sz="2600" dirty="0" smtClean="0">
                <a:latin typeface="Candara" panose="020E0502030303020204" pitchFamily="34" charset="0"/>
              </a:rPr>
              <a:t>конотативні </a:t>
            </a:r>
            <a:r>
              <a:rPr lang="uk-UA" sz="2600" dirty="0">
                <a:latin typeface="Candara" panose="020E0502030303020204" pitchFamily="34" charset="0"/>
              </a:rPr>
              <a:t>значення </a:t>
            </a:r>
            <a:r>
              <a:rPr lang="uk-UA" sz="2600" dirty="0" smtClean="0">
                <a:latin typeface="Candara" panose="020E0502030303020204" pitchFamily="34" charset="0"/>
              </a:rPr>
              <a:t>слів</a:t>
            </a:r>
          </a:p>
          <a:p>
            <a:r>
              <a:rPr lang="uk-UA" sz="2600" dirty="0" smtClean="0">
                <a:latin typeface="Candara" panose="020E0502030303020204" pitchFamily="34" charset="0"/>
              </a:rPr>
              <a:t>образ оповідача</a:t>
            </a:r>
          </a:p>
          <a:p>
            <a:r>
              <a:rPr lang="uk-UA" sz="2600" dirty="0" smtClean="0">
                <a:latin typeface="Candara" panose="020E0502030303020204" pitchFamily="34" charset="0"/>
              </a:rPr>
              <a:t>ключові слова</a:t>
            </a:r>
          </a:p>
          <a:p>
            <a:r>
              <a:rPr lang="uk-UA" sz="2600" dirty="0" smtClean="0">
                <a:latin typeface="Candara" panose="020E0502030303020204" pitchFamily="34" charset="0"/>
              </a:rPr>
              <a:t>стилістичні </a:t>
            </a:r>
            <a:r>
              <a:rPr lang="uk-UA" sz="2600" dirty="0">
                <a:latin typeface="Candara" panose="020E0502030303020204" pitchFamily="34" charset="0"/>
              </a:rPr>
              <a:t>прийоми... </a:t>
            </a:r>
            <a:endParaRPr lang="uk-UA" sz="2600" dirty="0" smtClean="0">
              <a:latin typeface="Candara" panose="020E0502030303020204" pitchFamily="34" charset="0"/>
            </a:endParaRPr>
          </a:p>
          <a:p>
            <a:endParaRPr lang="uk-UA" sz="2600" dirty="0" smtClean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uk-UA" sz="2600" dirty="0" smtClean="0">
                <a:latin typeface="Candara" panose="020E0502030303020204" pitchFamily="34" charset="0"/>
              </a:rPr>
              <a:t>І </a:t>
            </a:r>
            <a:r>
              <a:rPr lang="uk-UA" sz="2600" dirty="0">
                <a:latin typeface="Candara" panose="020E0502030303020204" pitchFamily="34" charset="0"/>
              </a:rPr>
              <a:t>тоді розкривається глибинний смисл художнього тексту, що є </a:t>
            </a:r>
            <a:r>
              <a:rPr lang="uk-UA" sz="2600" b="1" dirty="0">
                <a:latin typeface="Candara" panose="020E0502030303020204" pitchFamily="34" charset="0"/>
              </a:rPr>
              <a:t>основною метою </a:t>
            </a:r>
            <a:r>
              <a:rPr lang="uk-UA" sz="2600" dirty="0">
                <a:latin typeface="Candara" panose="020E0502030303020204" pitchFamily="34" charset="0"/>
              </a:rPr>
              <a:t>інтерпретації як лінгвістичної дисципліни</a:t>
            </a:r>
            <a:r>
              <a:rPr lang="uk-UA" sz="2600" dirty="0" smtClean="0">
                <a:latin typeface="Candara" panose="020E0502030303020204" pitchFamily="34" charset="0"/>
              </a:rPr>
              <a:t>.</a:t>
            </a:r>
            <a:endParaRPr lang="ru-RU" sz="2600" dirty="0">
              <a:latin typeface="Candara" panose="020E0502030303020204" pitchFamily="34" charset="0"/>
            </a:endParaRPr>
          </a:p>
        </p:txBody>
      </p:sp>
      <p:pic>
        <p:nvPicPr>
          <p:cNvPr id="5" name="Рисунок 4" descr="2.png"/>
          <p:cNvPicPr>
            <a:picLocks noChangeAspect="1"/>
          </p:cNvPicPr>
          <p:nvPr/>
        </p:nvPicPr>
        <p:blipFill>
          <a:blip r:embed="rId2">
            <a:lum bright="10000" contrast="-10000"/>
          </a:blip>
          <a:stretch>
            <a:fillRect/>
          </a:stretch>
        </p:blipFill>
        <p:spPr>
          <a:xfrm flipH="1">
            <a:off x="10021823" y="3922776"/>
            <a:ext cx="1956806" cy="293522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632" y="4077248"/>
            <a:ext cx="2909744" cy="1454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906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>
                <a:latin typeface="Candara" panose="020E0502030303020204" pitchFamily="34" charset="0"/>
              </a:rPr>
              <a:t>Вивчення цього курсу</a:t>
            </a:r>
            <a:r>
              <a:rPr lang="uk-UA" sz="4000" dirty="0" smtClean="0">
                <a:latin typeface="Candara" panose="020E0502030303020204" pitchFamily="34" charset="0"/>
              </a:rPr>
              <a:t>:</a:t>
            </a:r>
            <a:endParaRPr lang="ru-RU" sz="4000" dirty="0">
              <a:latin typeface="Candara" panose="020E050203030302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373257016"/>
              </p:ext>
            </p:extLst>
          </p:nvPr>
        </p:nvGraphicFramePr>
        <p:xfrm>
          <a:off x="2697480" y="1984248"/>
          <a:ext cx="653796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260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Gracias, de corazón - Spanish Bow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1960282"/>
            <a:ext cx="12192001" cy="4897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10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73</TotalTime>
  <Words>288</Words>
  <Application>Microsoft Office PowerPoint</Application>
  <PresentationFormat>Широкоэкранный</PresentationFormat>
  <Paragraphs>42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Bookman Old Style</vt:lpstr>
      <vt:lpstr>Candara</vt:lpstr>
      <vt:lpstr>Candara Light</vt:lpstr>
      <vt:lpstr>Trebuchet MS</vt:lpstr>
      <vt:lpstr>Берлин</vt:lpstr>
      <vt:lpstr>ПРЕЗЕНТАЦІЯ КУРСУ «ІНТЕРПРЕТАЦІЯ ХУДОЖНЬОГО ТЕКСТУ»</vt:lpstr>
      <vt:lpstr>З необхідністю інтерпретації слів співрозмовника ми стикаємося у повсякденному житті.</vt:lpstr>
      <vt:lpstr>При аналізі художнього тексту використовується ціла низка прийомів, які і складають зміст курсу «Інтерпретації художнього тексту».</vt:lpstr>
      <vt:lpstr>5 варіантів:</vt:lpstr>
      <vt:lpstr>З художнім текстом справа набагато складніша.</vt:lpstr>
      <vt:lpstr>Вивчення цього курсу: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КУРСУ «ІНТЕРПРЕТАЦІЯ ХУДОЖНЬОГО ТЕКСТУ»</dc:title>
  <dc:creator>Olga Sverdlova</dc:creator>
  <cp:lastModifiedBy>Olga Sverdlova</cp:lastModifiedBy>
  <cp:revision>7</cp:revision>
  <dcterms:created xsi:type="dcterms:W3CDTF">2020-06-01T16:50:09Z</dcterms:created>
  <dcterms:modified xsi:type="dcterms:W3CDTF">2020-06-01T18:03:52Z</dcterms:modified>
</cp:coreProperties>
</file>